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057" r:id="rId2"/>
    <p:sldId id="1824" r:id="rId3"/>
  </p:sldIdLst>
  <p:sldSz cx="15120938" cy="1069181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89180CC-B721-4568-AA3E-DC0E03D7D344}">
          <p14:sldIdLst>
            <p14:sldId id="1057"/>
            <p14:sldId id="1824"/>
          </p14:sldIdLst>
        </p14:section>
      </p14:sectionLst>
    </p:ext>
    <p:ext uri="{EFAFB233-063F-42B5-8137-9DF3F51BA10A}">
      <p15:sldGuideLst xmlns:p15="http://schemas.microsoft.com/office/powerpoint/2012/main">
        <p15:guide id="2" pos="476" userDrawn="1">
          <p15:clr>
            <a:srgbClr val="A4A3A4"/>
          </p15:clr>
        </p15:guide>
        <p15:guide id="3" orient="horz" pos="3980" userDrawn="1">
          <p15:clr>
            <a:srgbClr val="A4A3A4"/>
          </p15:clr>
        </p15:guide>
        <p15:guide id="4" pos="4626" userDrawn="1">
          <p15:clr>
            <a:srgbClr val="A4A3A4"/>
          </p15:clr>
        </p15:guide>
        <p15:guide id="5" orient="horz" pos="963" userDrawn="1">
          <p15:clr>
            <a:srgbClr val="A4A3A4"/>
          </p15:clr>
        </p15:guide>
        <p15:guide id="6" orient="horz" pos="6384" userDrawn="1">
          <p15:clr>
            <a:srgbClr val="A4A3A4"/>
          </p15:clr>
        </p15:guide>
        <p15:guide id="7" pos="4853" userDrawn="1">
          <p15:clr>
            <a:srgbClr val="A4A3A4"/>
          </p15:clr>
        </p15:guide>
        <p15:guide id="8" pos="9049" userDrawn="1">
          <p15:clr>
            <a:srgbClr val="A4A3A4"/>
          </p15:clr>
        </p15:guide>
        <p15:guide id="9" orient="horz" pos="238" userDrawn="1">
          <p15:clr>
            <a:srgbClr val="A4A3A4"/>
          </p15:clr>
        </p15:guide>
        <p15:guide id="10" orient="horz" pos="601" userDrawn="1">
          <p15:clr>
            <a:srgbClr val="A4A3A4"/>
          </p15:clr>
        </p15:guide>
        <p15:guide id="11" orient="horz" pos="3504" userDrawn="1">
          <p15:clr>
            <a:srgbClr val="A4A3A4"/>
          </p15:clr>
        </p15:guide>
        <p15:guide id="12" orient="horz" pos="3367" userDrawn="1">
          <p15:clr>
            <a:srgbClr val="A4A3A4"/>
          </p15:clr>
        </p15:guide>
        <p15:guide id="13" orient="horz" pos="10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DF6"/>
    <a:srgbClr val="4F81BD"/>
    <a:srgbClr val="DDFFDF"/>
    <a:srgbClr val="CDFFCF"/>
    <a:srgbClr val="CDFFE4"/>
    <a:srgbClr val="C6D9F1"/>
    <a:srgbClr val="028C0F"/>
    <a:srgbClr val="006600"/>
    <a:srgbClr val="46567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962" y="90"/>
      </p:cViewPr>
      <p:guideLst>
        <p:guide pos="476"/>
        <p:guide orient="horz" pos="3980"/>
        <p:guide pos="4626"/>
        <p:guide orient="horz" pos="963"/>
        <p:guide orient="horz" pos="6384"/>
        <p:guide pos="4853"/>
        <p:guide pos="9049"/>
        <p:guide orient="horz" pos="238"/>
        <p:guide orient="horz" pos="601"/>
        <p:guide orient="horz" pos="3504"/>
        <p:guide orient="horz" pos="3367"/>
        <p:guide orient="horz" pos="10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9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2BE65-A50D-4E2D-9A48-4138391437CE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78984-6538-4600-B23C-4BDCF8E6B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6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588A-A378-46F8-81CF-ACB52AAF793C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DC667-0BCB-4137-838E-96E6F8B0C9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913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DC667-0BCB-4137-838E-96E6F8B0C92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73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34120" y="1749900"/>
            <a:ext cx="12853350" cy="372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Calibri"/>
              <a:buNone/>
              <a:defRPr sz="92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890201" y="5616005"/>
            <a:ext cx="11341191" cy="258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t" anchorCtr="0"/>
          <a:lstStyle>
            <a:lvl1pPr marR="0" lvl="0" algn="ctr" rtl="0">
              <a:lnSpc>
                <a:spcPct val="90000"/>
              </a:lnSpc>
              <a:spcBef>
                <a:spcPts val="1497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69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sz="309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7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798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039611" y="9910302"/>
            <a:ext cx="3402357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5009034" y="9910302"/>
            <a:ext cx="5103536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128275" rIns="128275" bIns="128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49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0679635" y="9910302"/>
            <a:ext cx="3402357" cy="56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275" tIns="64125" rIns="128275" bIns="641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89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hf hd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19" y="3250504"/>
            <a:ext cx="13489305" cy="38787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19000"/>
              </a:lnSpc>
            </a:pPr>
            <a:r>
              <a:rPr lang="ru-RU" sz="3500" b="1" dirty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ЗАПЛАНИРОВАННЫЕ РАБОТЫ ПО БЛАГОУСТРОЙСТВУ ДВОРОВЫХ </a:t>
            </a:r>
          </a:p>
          <a:p>
            <a:pPr algn="ctr">
              <a:lnSpc>
                <a:spcPct val="119000"/>
              </a:lnSpc>
            </a:pPr>
            <a:r>
              <a:rPr lang="ru-RU" sz="3500" b="1" dirty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ТЕРРИТОРИЙ В </a:t>
            </a:r>
            <a:r>
              <a:rPr lang="ru-RU" sz="3500" b="1" dirty="0" smtClean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2025 </a:t>
            </a:r>
            <a:r>
              <a:rPr lang="ru-RU" sz="3500" b="1" dirty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ГОДУ ЗА СЧЕТ СРЕДСТВ, ПОЛУЧЕННЫХ ОТ </a:t>
            </a:r>
          </a:p>
          <a:p>
            <a:pPr algn="ctr">
              <a:lnSpc>
                <a:spcPct val="119000"/>
              </a:lnSpc>
            </a:pPr>
            <a:r>
              <a:rPr lang="ru-RU" sz="3500" b="1" dirty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ОПЛАТЫ ПЛАТНЫХ ГОРОДСКИХ ПАРКОВОК</a:t>
            </a:r>
            <a:r>
              <a:rPr lang="ru-RU" sz="3500" b="1" dirty="0" smtClean="0">
                <a:solidFill>
                  <a:srgbClr val="465676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. </a:t>
            </a:r>
            <a:endParaRPr lang="ru-RU" sz="3500" b="1" dirty="0">
              <a:solidFill>
                <a:srgbClr val="465676"/>
              </a:solidFill>
              <a:latin typeface="Arial Narrow" panose="020B060602020203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1" y="27734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27" y="277340"/>
            <a:ext cx="1789298" cy="202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1938" y="277342"/>
            <a:ext cx="1847249" cy="16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032305"/>
              </p:ext>
            </p:extLst>
          </p:nvPr>
        </p:nvGraphicFramePr>
        <p:xfrm>
          <a:off x="1373766" y="1645922"/>
          <a:ext cx="12421796" cy="887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822">
                  <a:extLst>
                    <a:ext uri="{9D8B030D-6E8A-4147-A177-3AD203B41FA5}">
                      <a16:colId xmlns:a16="http://schemas.microsoft.com/office/drawing/2014/main" val="3897811966"/>
                    </a:ext>
                  </a:extLst>
                </a:gridCol>
                <a:gridCol w="5405467">
                  <a:extLst>
                    <a:ext uri="{9D8B030D-6E8A-4147-A177-3AD203B41FA5}">
                      <a16:colId xmlns:a16="http://schemas.microsoft.com/office/drawing/2014/main" val="958763021"/>
                    </a:ext>
                  </a:extLst>
                </a:gridCol>
                <a:gridCol w="5136507">
                  <a:extLst>
                    <a:ext uri="{9D8B030D-6E8A-4147-A177-3AD203B41FA5}">
                      <a16:colId xmlns:a16="http://schemas.microsoft.com/office/drawing/2014/main" val="4206075779"/>
                    </a:ext>
                  </a:extLst>
                </a:gridCol>
              </a:tblGrid>
              <a:tr h="9988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№ СЛАЙДА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</a:rPr>
                        <a:t>АДРЕС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НАЗНАЧЕНИЕ</a:t>
                      </a:r>
                      <a:r>
                        <a:rPr lang="ru-RU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ОБЪЕКТОВ БЛАГОУСТРОЙСТВА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1302788974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</a:t>
                      </a:r>
                      <a:endParaRPr lang="ru-RU" b="1" dirty="0"/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Кутузовский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пр-т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 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342900" indent="-342900" algn="ctr" fontAlgn="ctr">
                        <a:buAutoNum type="arabicPeriod"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зона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отдыха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2472277392"/>
                  </a:ext>
                </a:extLst>
              </a:tr>
              <a:tr h="7532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Ул. Б.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Филевская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д. 51 к.1, 51 к.2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2792336034"/>
                  </a:ext>
                </a:extLst>
              </a:tr>
              <a:tr h="528418"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Б.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Филевская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д. 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2392602867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 39</a:t>
                      </a:r>
                    </a:p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3626416225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 41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спортивная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площадка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3196597268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д. 43 к. 4 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342900" indent="-342900" algn="ctr" fontAlgn="ctr">
                        <a:buAutoNum type="arabicPeriod"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  <a:p>
                      <a:pPr marL="342900" indent="-342900" algn="ctr" fontAlgn="ctr">
                        <a:buAutoNum type="arabicPeriod"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спортивная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площадка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154680208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56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зона отдыха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1890593245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58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зона отдыха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1518428285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60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573036988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Кастанаевская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62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3589152748"/>
                  </a:ext>
                </a:extLst>
              </a:tr>
              <a:tr h="7331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Ул. Минская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д. 17</a:t>
                      </a:r>
                    </a:p>
                  </a:txBody>
                  <a:tcPr marL="3775" marR="3775" marT="3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детская площадка</a:t>
                      </a:r>
                    </a:p>
                  </a:txBody>
                  <a:tcPr marL="3775" marR="3775" marT="3775" marB="0" anchor="ctr"/>
                </a:tc>
                <a:extLst>
                  <a:ext uri="{0D108BD9-81ED-4DB2-BD59-A6C34878D82A}">
                    <a16:rowId xmlns:a16="http://schemas.microsoft.com/office/drawing/2014/main" val="683727962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26" y="277341"/>
            <a:ext cx="1522012" cy="171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3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17395</TotalTime>
  <Words>155</Words>
  <Application>Microsoft Office PowerPoint</Application>
  <PresentationFormat>Произвольный</PresentationFormat>
  <Paragraphs>43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Segoe UI Light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-</dc:creator>
  <cp:keywords/>
  <cp:lastModifiedBy>Юлия</cp:lastModifiedBy>
  <cp:revision>707</cp:revision>
  <cp:lastPrinted>2022-08-24T14:34:37Z</cp:lastPrinted>
  <dcterms:modified xsi:type="dcterms:W3CDTF">2025-11-18T09:41:45Z</dcterms:modified>
</cp:coreProperties>
</file>